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29"/>
  </p:notesMasterIdLst>
  <p:sldIdLst>
    <p:sldId id="274" r:id="rId2"/>
    <p:sldId id="288" r:id="rId3"/>
    <p:sldId id="310" r:id="rId4"/>
    <p:sldId id="325" r:id="rId5"/>
    <p:sldId id="326" r:id="rId6"/>
    <p:sldId id="313" r:id="rId7"/>
    <p:sldId id="315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16" r:id="rId18"/>
    <p:sldId id="319" r:id="rId19"/>
    <p:sldId id="320" r:id="rId20"/>
    <p:sldId id="336" r:id="rId21"/>
    <p:sldId id="321" r:id="rId22"/>
    <p:sldId id="324" r:id="rId23"/>
    <p:sldId id="322" r:id="rId24"/>
    <p:sldId id="337" r:id="rId25"/>
    <p:sldId id="338" r:id="rId26"/>
    <p:sldId id="339" r:id="rId27"/>
    <p:sldId id="32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00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285C2E9-0346-4E33-82F0-AB9490E1B679}" type="datetimeFigureOut">
              <a:rPr lang="en-US"/>
              <a:pPr>
                <a:defRPr/>
              </a:pPr>
              <a:t>4/14/2018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7A15010-784A-43B7-A7EB-CCCA848A5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妹</a:t>
            </a: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十</a:t>
            </a: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十</a:t>
            </a: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十</a:t>
            </a: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dirty="0" smtClean="0"/>
              <a:t>十</a:t>
            </a: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十</a:t>
            </a: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十</a:t>
            </a: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825B67-182C-4805-88C4-52E6C239ACC1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27E29F-70E3-4C4F-8ADA-595C51B0489C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71AC46-7A57-4989-912D-8278560B6B99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6B84A7-B6D0-4D16-9774-AD581B0951AB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377F28-A06E-44DC-9236-0A32D2B76250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26F3CE-9AB4-4EA3-B310-48419CEBCEAD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339AC7-B9CE-4F9C-9231-904D68223083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214979-54B7-4267-9D2B-2691C7AA9D0C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39A9E9-7A26-4F38-8CC5-0F9BB5C047DA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EAAC68-EF89-417B-BCEB-0DE69FEBB33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68CB4DB8-9EA1-45B2-BA13-56C7F8B282AE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5D703B7-7147-408C-AB75-2496838BD10E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55576" y="1772816"/>
            <a:ext cx="7676331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中華福音教會</a:t>
            </a:r>
            <a:endParaRPr lang="zh-TW" altLang="en-US" sz="3200" dirty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eaLnBrk="0" hangingPunct="0">
              <a:spcBef>
                <a:spcPct val="50000"/>
              </a:spcBef>
            </a:pPr>
            <a:r>
              <a:rPr lang="zh-TW" altLang="en-US" sz="3200" dirty="0">
                <a:latin typeface="華康粗圓體" pitchFamily="49" charset="-120"/>
                <a:ea typeface="華康粗圓體" pitchFamily="49" charset="-120"/>
              </a:rPr>
              <a:t> </a:t>
            </a:r>
            <a:r>
              <a:rPr lang="zh-TW" altLang="en-US" sz="3200" dirty="0" smtClean="0">
                <a:latin typeface="華康粗圓體" pitchFamily="49" charset="-120"/>
                <a:ea typeface="華康粗圓體" pitchFamily="49" charset="-120"/>
              </a:rPr>
              <a:t>     </a:t>
            </a:r>
            <a:r>
              <a:rPr lang="zh-TW" altLang="en-US" sz="4400" dirty="0" smtClean="0">
                <a:latin typeface="華康粗圓體" pitchFamily="49" charset="-120"/>
                <a:ea typeface="華康粗圓體" pitchFamily="49" charset="-120"/>
              </a:rPr>
              <a:t> </a:t>
            </a:r>
            <a:r>
              <a:rPr lang="zh-TW" altLang="en-US" sz="4400" dirty="0" smtClean="0">
                <a:latin typeface="華康方圓體W7(P)" pitchFamily="82" charset="-122"/>
                <a:ea typeface="華康方圓體W7(P)" pitchFamily="82" charset="-122"/>
              </a:rPr>
              <a:t>建立健康成長的教會</a:t>
            </a:r>
            <a:endParaRPr lang="en-US" altLang="zh-TW" sz="4400" dirty="0" smtClean="0">
              <a:latin typeface="華康方圓體W7(P)" pitchFamily="82" charset="-122"/>
              <a:ea typeface="華康方圓體W7(P)" pitchFamily="82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TW" sz="4400" dirty="0" smtClean="0">
                <a:latin typeface="華康方圓體W7(P)" pitchFamily="82" charset="-122"/>
                <a:ea typeface="華康方圓體W7(P)" pitchFamily="82" charset="-122"/>
              </a:rPr>
              <a:t>                 </a:t>
            </a:r>
            <a:r>
              <a:rPr lang="zh-TW" altLang="en-US" sz="3200" dirty="0" smtClean="0">
                <a:latin typeface="華康古印體" pitchFamily="65" charset="-120"/>
                <a:ea typeface="華康古印體" pitchFamily="65" charset="-120"/>
              </a:rPr>
              <a:t>第二講</a:t>
            </a:r>
            <a:endParaRPr lang="en-US" altLang="zh-TW" sz="4400" dirty="0">
              <a:latin typeface="華康方圓體W7(P)" pitchFamily="82" charset="-122"/>
              <a:ea typeface="華康方圓體W7(P)" pitchFamily="8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67645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3">
              <a:spcBef>
                <a:spcPts val="600"/>
              </a:spcBef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屬靈操練第三個關口 － 品格，行事為人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lvl="3">
              <a:spcBef>
                <a:spcPts val="600"/>
              </a:spcBef>
            </a:pPr>
            <a:r>
              <a:rPr lang="en-US" altLang="zh-TW" sz="3200" smtClean="0">
                <a:latin typeface="華康古印體(P)" pitchFamily="66" charset="-120"/>
                <a:ea typeface="華康古印體(P)" pitchFamily="66" charset="-120"/>
              </a:rPr>
              <a:t>              </a:t>
            </a:r>
            <a:r>
              <a:rPr lang="zh-TW" altLang="en-US" sz="3200" smtClean="0">
                <a:latin typeface="華康古印體(P)" pitchFamily="66" charset="-120"/>
                <a:ea typeface="華康古印體(P)" pitchFamily="66" charset="-120"/>
              </a:rPr>
              <a:t>彌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迦書六</a:t>
            </a:r>
            <a:r>
              <a:rPr lang="en-US" altLang="zh-TW" sz="3200" dirty="0" smtClean="0">
                <a:latin typeface="Times New Roman" pitchFamily="18" charset="0"/>
                <a:ea typeface="華康中圓體(P)" pitchFamily="34" charset="-120"/>
                <a:cs typeface="Times New Roman" pitchFamily="18" charset="0"/>
              </a:rPr>
              <a:t>6</a:t>
            </a:r>
            <a:r>
              <a:rPr lang="zh-TW" altLang="en-US" sz="3200" dirty="0" smtClean="0">
                <a:latin typeface="Times New Roman" pitchFamily="18" charset="0"/>
                <a:ea typeface="華康中圓體(P)" pitchFamily="34" charset="-120"/>
                <a:cs typeface="Times New Roman" pitchFamily="18" charset="0"/>
              </a:rPr>
              <a:t>～</a:t>
            </a:r>
            <a:r>
              <a:rPr lang="en-US" altLang="zh-TW" sz="3200" dirty="0" smtClean="0">
                <a:latin typeface="Times New Roman" pitchFamily="18" charset="0"/>
                <a:ea typeface="華康中圓體(P)" pitchFamily="34" charset="-120"/>
                <a:cs typeface="Times New Roman" pitchFamily="18" charset="0"/>
              </a:rPr>
              <a:t>8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 </a:t>
            </a: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三種神不要的祭品是甚麼？代表甚麼？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TW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 </a:t>
            </a: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三種神喜悅的生命素質是甚麼？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 </a:t>
            </a: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行公義：公平待人，誠實，良好人際關係。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 好憐憫：憐恤有需要的人。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 存謙卑的心與神同行：放下自我，敬畏神。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Ä"/>
            </a:pPr>
            <a:r>
              <a:rPr lang="en-US" altLang="zh-TW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	</a:t>
            </a: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上帝不要祭物，卻要我們活出上帝的屬性。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marL="1428750" lvl="2" indent="-514350">
              <a:spcBef>
                <a:spcPts val="6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如何在生活中對人公平誠實？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marL="1428750" lvl="2" indent="-514350">
              <a:spcBef>
                <a:spcPts val="6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如何在實際生活中操練憐憫？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marL="1428750" lvl="2" indent="-514350">
              <a:spcBef>
                <a:spcPts val="6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如何在實際生活中操練與神同行？</a:t>
            </a:r>
            <a:endParaRPr lang="en-US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332656"/>
            <a:ext cx="878497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6"/>
            </a:pP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系統式教導聖經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系統式講道，教導：講道年曆，主日學五年課程設計。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釋經法，帶領信徒讀經，背經，查經，應用聖經。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51520" y="188640"/>
            <a:ext cx="8568952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6"/>
            </a:pP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系統式教導聖經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731520" lvl="1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聖經都是神所默示的，於教訓，督責，使人歸正，教導人學義都是有益的，叫屬神的人得以完全，預備行各樣的善事。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』〔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提摩太後書三</a:t>
            </a:r>
            <a:r>
              <a:rPr lang="en-US" altLang="zh-TW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16</a:t>
            </a:r>
            <a:r>
              <a:rPr lang="zh-TW" altLang="en-US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～</a:t>
            </a:r>
            <a:r>
              <a:rPr lang="en-US" altLang="zh-TW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17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〕</a:t>
            </a:r>
          </a:p>
          <a:p>
            <a:pPr marL="731520" lvl="1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三種讀經的方式：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880110" lvl="1" indent="-514350" eaLnBrk="0" hangingPunct="0">
              <a:spcBef>
                <a:spcPts val="1200"/>
              </a:spcBef>
              <a:buFont typeface="+mj-lt"/>
              <a:buAutoNum type="alphaLcParenR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靈修式讀經：藉著默想，禱告及思想一段經文，讓神的話語潔淨生命，成為整日生活的隨時提醒。這方式著重個人與神的交通，教訓，生活應用。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51520" y="548680"/>
            <a:ext cx="8568952" cy="455509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600"/>
              </a:spcBef>
              <a:defRPr/>
            </a:pPr>
            <a:r>
              <a:rPr lang="en-US" altLang="zh-TW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『</a:t>
            </a:r>
            <a:r>
              <a:rPr lang="zh-TW" altLang="en-US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(P)" pitchFamily="66" charset="-120"/>
                <a:ea typeface="華康徽宗宮體W5(P)" pitchFamily="66" charset="-120"/>
                <a:cs typeface="華康楷書體W7" pitchFamily="65" charset="-120"/>
              </a:rPr>
              <a:t>你的話是我腳前的燈，是我路上的光。</a:t>
            </a:r>
            <a:r>
              <a:rPr lang="en-US" altLang="zh-TW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(P)" pitchFamily="66" charset="-120"/>
                <a:ea typeface="華康徽宗宮體W5(P)" pitchFamily="66" charset="-120"/>
                <a:cs typeface="華康楷書體W7" pitchFamily="65" charset="-120"/>
              </a:rPr>
              <a:t>』     〔</a:t>
            </a:r>
            <a:r>
              <a:rPr lang="zh-TW" altLang="en-US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(P)" pitchFamily="66" charset="-120"/>
                <a:ea typeface="華康徽宗宮體W5(P)" pitchFamily="66" charset="-120"/>
                <a:cs typeface="華康楷書體W7" pitchFamily="65" charset="-120"/>
              </a:rPr>
              <a:t>詩篇一一九 </a:t>
            </a:r>
            <a:r>
              <a:rPr lang="en-US" altLang="zh-TW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Times New Roman" pitchFamily="18" charset="0"/>
                <a:ea typeface="華康瘦金體" pitchFamily="65" charset="-120"/>
                <a:cs typeface="Times New Roman" pitchFamily="18" charset="0"/>
              </a:rPr>
              <a:t>105〕</a:t>
            </a:r>
          </a:p>
          <a:p>
            <a:pPr marL="342900" indent="-342900" eaLnBrk="0" hangingPunct="0">
              <a:spcBef>
                <a:spcPts val="600"/>
              </a:spcBef>
              <a:defRPr/>
            </a:pPr>
            <a:endParaRPr lang="en-US" altLang="zh-TW" sz="4000" dirty="0" smtClean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Times New Roman" pitchFamily="18" charset="0"/>
              <a:ea typeface="華康瘦金體" pitchFamily="65" charset="-120"/>
              <a:cs typeface="Times New Roman" pitchFamily="18" charset="0"/>
            </a:endParaRPr>
          </a:p>
          <a:p>
            <a:pPr marL="342900" indent="-342900" eaLnBrk="0" hangingPunct="0">
              <a:spcBef>
                <a:spcPts val="600"/>
              </a:spcBef>
              <a:defRPr/>
            </a:pPr>
            <a:r>
              <a:rPr lang="en-US" altLang="zh-TW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(P)" pitchFamily="66" charset="-120"/>
                <a:ea typeface="華康徽宗宮體W5(P)" pitchFamily="66" charset="-120"/>
                <a:cs typeface="Times New Roman" pitchFamily="18" charset="0"/>
              </a:rPr>
              <a:t>『</a:t>
            </a:r>
            <a:r>
              <a:rPr lang="zh-TW" altLang="en-US" sz="4000" dirty="0" smtClean="0">
                <a:latin typeface="華康徽宗宮體W5(P)" pitchFamily="66" charset="-120"/>
                <a:ea typeface="華康徽宗宮體W5(P)" pitchFamily="66" charset="-120"/>
                <a:cs typeface="華康楷書體W7(P)" pitchFamily="66" charset="-120"/>
              </a:rPr>
              <a:t>不從惡人的計謀，不站罪人的道路，不坐褻慢人的座位，惟喜愛耶和華的律法，晝夜思想，這人便為有福。</a:t>
            </a:r>
            <a:r>
              <a:rPr lang="en-US" altLang="zh-TW" sz="4000" dirty="0" smtClean="0">
                <a:latin typeface="華康徽宗宮體W5(P)" pitchFamily="66" charset="-120"/>
                <a:ea typeface="華康徽宗宮體W5(P)" pitchFamily="66" charset="-120"/>
                <a:cs typeface="華康楷書體W7(P)" pitchFamily="66" charset="-120"/>
              </a:rPr>
              <a:t>』      〔</a:t>
            </a:r>
            <a:r>
              <a:rPr lang="zh-TW" altLang="en-US" sz="4000" dirty="0" smtClean="0">
                <a:latin typeface="華康徽宗宮體W5(P)" pitchFamily="66" charset="-120"/>
                <a:ea typeface="華康徽宗宮體W5(P)" pitchFamily="66" charset="-120"/>
                <a:cs typeface="華康楷書體W7(P)" pitchFamily="66" charset="-120"/>
              </a:rPr>
              <a:t>詩一</a:t>
            </a:r>
            <a:r>
              <a:rPr lang="en-US" altLang="zh-TW" sz="40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</a:t>
            </a:r>
            <a:r>
              <a:rPr lang="zh-TW" altLang="en-US" sz="40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～</a:t>
            </a:r>
            <a:r>
              <a:rPr lang="en-US" altLang="zh-TW" sz="40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2</a:t>
            </a:r>
            <a:r>
              <a:rPr lang="en-US" altLang="zh-TW" sz="40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〕 </a:t>
            </a:r>
            <a:endParaRPr lang="zh-TW" altLang="en-US" sz="4000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Times New Roman" pitchFamily="18" charset="0"/>
              <a:ea typeface="華康瘦金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  <p:bldP spid="5325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51520" y="548680"/>
            <a:ext cx="8568952" cy="4478149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600"/>
              </a:spcBef>
              <a:defRPr/>
            </a:pPr>
            <a:r>
              <a:rPr lang="en-US" altLang="zh-TW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" pitchFamily="65" charset="-120"/>
                <a:ea typeface="華康徽宗宮體W5" pitchFamily="65" charset="-120"/>
              </a:rPr>
              <a:t>『</a:t>
            </a:r>
            <a:r>
              <a:rPr lang="zh-TW" altLang="en-US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" pitchFamily="65" charset="-120"/>
                <a:ea typeface="華康徽宗宮體W5" pitchFamily="65" charset="-120"/>
              </a:rPr>
              <a:t>雨雪從天而降，並不返回，卻滋潤地土，使地上發芽結實，使撒種的有種，使要吃的有糧。我口所發出的話，也必如此，決不徒然返回，卻要成就我所喜悅的，在我發他去成就的事上，必然亨通。</a:t>
            </a:r>
            <a:r>
              <a:rPr lang="en-US" altLang="zh-TW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" pitchFamily="65" charset="-120"/>
                <a:ea typeface="華康徽宗宮體W5" pitchFamily="65" charset="-120"/>
              </a:rPr>
              <a:t>』</a:t>
            </a:r>
          </a:p>
          <a:p>
            <a:pPr marL="342900" indent="-342900" eaLnBrk="0" hangingPunct="0">
              <a:spcBef>
                <a:spcPts val="600"/>
              </a:spcBef>
              <a:defRPr/>
            </a:pPr>
            <a:r>
              <a:rPr lang="en-US" altLang="zh-TW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" pitchFamily="65" charset="-120"/>
                <a:ea typeface="華康徽宗宮體W5" pitchFamily="65" charset="-120"/>
              </a:rPr>
              <a:t>             </a:t>
            </a:r>
            <a:r>
              <a:rPr lang="zh-TW" altLang="en-US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瘦金體" pitchFamily="65" charset="-120"/>
                <a:ea typeface="華康瘦金體" pitchFamily="65" charset="-120"/>
              </a:rPr>
              <a:t>以賽亞書五十五 </a:t>
            </a:r>
            <a:r>
              <a:rPr lang="en-US" altLang="zh-TW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瘦金體" pitchFamily="65" charset="-120"/>
                <a:ea typeface="華康瘦金體" pitchFamily="65" charset="-120"/>
              </a:rPr>
              <a:t>10</a:t>
            </a:r>
            <a:r>
              <a:rPr lang="zh-TW" altLang="en-US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瘦金體" pitchFamily="65" charset="-120"/>
                <a:ea typeface="華康瘦金體" pitchFamily="65" charset="-120"/>
              </a:rPr>
              <a:t>～</a:t>
            </a:r>
            <a:r>
              <a:rPr lang="en-US" altLang="zh-TW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瘦金體" pitchFamily="65" charset="-120"/>
                <a:ea typeface="華康瘦金體" pitchFamily="65" charset="-120"/>
              </a:rPr>
              <a:t>11</a:t>
            </a:r>
            <a:endParaRPr lang="zh-TW" altLang="en-US" sz="3600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華康瘦金體" pitchFamily="65" charset="-120"/>
              <a:ea typeface="華康瘦金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-180528" y="188640"/>
            <a:ext cx="90010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0110" lvl="1" indent="-514350" eaLnBrk="0" hangingPunct="0">
              <a:spcBef>
                <a:spcPts val="1200"/>
              </a:spcBef>
              <a:buFont typeface="+mj-lt"/>
              <a:buAutoNum type="alphaLcParenR" startAt="2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書卷主題式讀經：聖經都是神所默示的，聖靈感動作者，啟示真理。作者受感動，帶著目的收集整理資料，組織結構，為要將信息帶出來。</a:t>
            </a:r>
            <a:r>
              <a:rPr lang="zh-TW" altLang="en-US" sz="3200" dirty="0" smtClean="0">
                <a:latin typeface="華康特粗楷體(P)" pitchFamily="66" charset="-120"/>
                <a:ea typeface="華康特粗楷體(P)" pitchFamily="66" charset="-120"/>
              </a:rPr>
              <a:t>掌握到主題便不會被細節旁支所誤導，或入牛角尖，忽略大圖畫。</a:t>
            </a:r>
            <a:endParaRPr lang="en-US" altLang="zh-TW" sz="3200" dirty="0" smtClean="0">
              <a:latin typeface="華康特粗楷體(P)" pitchFamily="66" charset="-120"/>
              <a:ea typeface="華康特粗楷體(P)" pitchFamily="66" charset="-120"/>
            </a:endParaRPr>
          </a:p>
          <a:p>
            <a:pPr marL="1337310" lvl="2" indent="-51435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一氣呵成，將聖經書卷從頭到尾讀一次，嘗試回答一句問題：作者寫這書卷，為要傳達甚麼信息？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marL="1337310" lvl="2" indent="-51435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書卷主題式讀經並不注意個別的字句解釋，不會深入解釋經文細節，字義等。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marL="1337310" lvl="2" indent="-51435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教會有責任幫忙信徒對全本聖經六十六卷主題有認識，為研經立下穩固基礎。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-180528" y="188640"/>
            <a:ext cx="90010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0110" lvl="1" indent="-514350" eaLnBrk="0" hangingPunct="0">
              <a:spcBef>
                <a:spcPts val="1200"/>
              </a:spcBef>
              <a:buFont typeface="+mj-lt"/>
              <a:buAutoNum type="alphaLcParenR" startAt="3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研經式讀經：從聖經挑一卷書，深入地研讀查考</a:t>
            </a:r>
            <a:r>
              <a:rPr lang="zh-TW" altLang="en-US" sz="3200" dirty="0" smtClean="0">
                <a:latin typeface="華康特粗楷體(P)" pitchFamily="66" charset="-120"/>
                <a:ea typeface="華康特粗楷體(P)" pitchFamily="66" charset="-120"/>
              </a:rPr>
              <a:t>。</a:t>
            </a:r>
            <a:endParaRPr lang="en-US" altLang="zh-TW" sz="3200" dirty="0" smtClean="0">
              <a:latin typeface="華康特粗楷體(P)" pitchFamily="66" charset="-120"/>
              <a:ea typeface="華康特粗楷體(P)" pitchFamily="66" charset="-120"/>
            </a:endParaRPr>
          </a:p>
          <a:p>
            <a:pPr marL="1337310" lvl="2" indent="-51435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在書卷主題下，查考經文意義：上下文，體栽，文法，字義，背景。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marL="1337310" lvl="2" indent="-51435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以經解經，注重聖經的一貫性。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marL="1337310" lvl="2" indent="-51435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系統性安排主日學，舊約新約平衡式教導，小心不要避開任何書卷。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marL="1337310" lvl="2" indent="-51435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系統性安排主日講壇，明白順序講解整本書卷的好處。平衡講壇信息，釋經講道為主，讓聖經經文親自說話。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marL="1337310" lvl="2" indent="-51435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教會在講壇提供系統性的講道。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188640"/>
            <a:ext cx="8712968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7"/>
            </a:pP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健康的肢體關係：團契小組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731520" lvl="1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除了屬靈因素，教會講壇教導質素外，教會增長兩大因素：</a:t>
            </a:r>
            <a:r>
              <a:rPr lang="en-US" altLang="zh-TW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</a:t>
            </a:r>
            <a:r>
              <a:rPr lang="zh-TW" altLang="en-US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～</a:t>
            </a:r>
            <a:r>
              <a:rPr lang="en-US" altLang="zh-TW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7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關係，新人的參與。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731520" lvl="1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初期教會增長要素：信徒天天同心合意地在殿裏家中擘餅，遵行使徒教訓，懼怕神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…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主將得救的人天天加給他們。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〔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徒二</a:t>
            </a:r>
            <a:r>
              <a:rPr lang="en-US" altLang="zh-TW" sz="3200" dirty="0" smtClean="0">
                <a:latin typeface="Times New Roman" pitchFamily="18" charset="0"/>
                <a:ea typeface="華康楷書體W5(P)" pitchFamily="66" charset="-120"/>
                <a:cs typeface="Times New Roman" pitchFamily="18" charset="0"/>
              </a:rPr>
              <a:t>46</a:t>
            </a:r>
            <a:r>
              <a:rPr lang="zh-TW" altLang="en-US" sz="3200" dirty="0" smtClean="0">
                <a:latin typeface="Times New Roman" pitchFamily="18" charset="0"/>
                <a:ea typeface="華康楷書體W5(P)" pitchFamily="66" charset="-120"/>
                <a:cs typeface="Times New Roman" pitchFamily="18" charset="0"/>
              </a:rPr>
              <a:t>～</a:t>
            </a:r>
            <a:r>
              <a:rPr lang="en-US" altLang="zh-TW" sz="3200" dirty="0" smtClean="0">
                <a:latin typeface="Times New Roman" pitchFamily="18" charset="0"/>
                <a:ea typeface="華康楷書體W5(P)" pitchFamily="66" charset="-120"/>
                <a:cs typeface="Times New Roman" pitchFamily="18" charset="0"/>
              </a:rPr>
              <a:t>47</a:t>
            </a:r>
            <a:r>
              <a:rPr lang="en-US" altLang="zh-TW" sz="3200" dirty="0" smtClean="0">
                <a:latin typeface="華康楷書體W5(P)" pitchFamily="66" charset="-120"/>
                <a:ea typeface="華康楷書體W5(P)" pitchFamily="66" charset="-120"/>
                <a:cs typeface="華康楷書體W5(P)" pitchFamily="66" charset="-120"/>
              </a:rPr>
              <a:t>〕</a:t>
            </a:r>
          </a:p>
          <a:p>
            <a:pPr marL="731520" lvl="1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5(P)" pitchFamily="66" charset="-120"/>
                <a:ea typeface="華康楷書體W5(P)" pitchFamily="66" charset="-120"/>
                <a:cs typeface="華康楷書體W5(P)" pitchFamily="66" charset="-120"/>
              </a:rPr>
              <a:t>團契小組亦是弟兄姊妹參與事奉的最好起步與得著支援鼓勵的地方。</a:t>
            </a:r>
            <a:endParaRPr lang="en-US" altLang="zh-TW" sz="3200" dirty="0" smtClean="0">
              <a:latin typeface="華康楷書體W5(P)" pitchFamily="66" charset="-120"/>
              <a:ea typeface="華康楷書體W5(P)" pitchFamily="66" charset="-120"/>
              <a:cs typeface="華康楷書體W5(P)" pitchFamily="66" charset="-120"/>
            </a:endParaRPr>
          </a:p>
          <a:p>
            <a:pPr marL="548640" lvl="1" indent="-36576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教會讓新人留下的關鍵：關係，關係，關係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548640" lvl="1" indent="-36576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教會最大的挑戰：合一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  <a:sym typeface="Wingdings" pitchFamily="2" charset="2"/>
              </a:rPr>
              <a:t>：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關係，關係，關係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548640" lvl="1" indent="-36576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教會如何幫助信徒建立</a:t>
            </a:r>
            <a:r>
              <a:rPr lang="zh-TW" altLang="en-US" sz="3200" i="1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健康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的關係？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188640"/>
            <a:ext cx="878497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8"/>
            </a:pP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正確地運用恩賜</a:t>
            </a:r>
            <a:r>
              <a:rPr lang="zh-TW" altLang="en-US" sz="360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：專一事</a:t>
            </a: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奉，成全別人</a:t>
            </a:r>
            <a:endParaRPr lang="en-US" altLang="zh-TW" sz="3600" dirty="0" smtClean="0">
              <a:latin typeface="華康方圓體W7(P)" pitchFamily="82" charset="-122"/>
              <a:ea typeface="華康方圓體W7(P)" pitchFamily="82" charset="-122"/>
              <a:cs typeface="華康楷書體W7(P)" pitchFamily="66" charset="-120"/>
            </a:endParaRPr>
          </a:p>
          <a:p>
            <a:pPr marL="914400" indent="-45720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專一運用聖靈所賜的恩賜來事奉。</a:t>
            </a:r>
            <a:endParaRPr lang="en-US" altLang="zh-TW" sz="36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1371600" lvl="1" indent="-45720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哥林多前書第十二章</a:t>
            </a:r>
            <a:endParaRPr lang="en-US" altLang="zh-TW" sz="36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1371600" lvl="1" indent="-45720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羅馬書十二章</a:t>
            </a:r>
            <a:endParaRPr lang="en-US" altLang="zh-TW" sz="36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14400" indent="-45720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運用恩賜，成全別人，各盡其職，建立基督的身體。</a:t>
            </a:r>
            <a:endParaRPr lang="en-US" altLang="zh-TW" sz="36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1280160" indent="-45720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以弗所書四</a:t>
            </a:r>
            <a:r>
              <a:rPr lang="en-US" altLang="zh-TW" sz="3200" dirty="0" smtClean="0">
                <a:latin typeface="Times New Roman" pitchFamily="18" charset="0"/>
                <a:ea typeface="華康方圓體W7(P)" pitchFamily="82" charset="-122"/>
                <a:cs typeface="Times New Roman" pitchFamily="18" charset="0"/>
              </a:rPr>
              <a:t>11</a:t>
            </a:r>
            <a:r>
              <a:rPr lang="zh-TW" altLang="en-US" sz="3200" dirty="0" smtClean="0">
                <a:latin typeface="Times New Roman" pitchFamily="18" charset="0"/>
                <a:ea typeface="華康方圓體W7(P)" pitchFamily="82" charset="-122"/>
                <a:cs typeface="Times New Roman" pitchFamily="18" charset="0"/>
              </a:rPr>
              <a:t>～</a:t>
            </a:r>
            <a:r>
              <a:rPr lang="en-US" altLang="zh-TW" sz="3200" dirty="0" smtClean="0">
                <a:latin typeface="Times New Roman" pitchFamily="18" charset="0"/>
                <a:ea typeface="華康方圓體W7(P)" pitchFamily="82" charset="-122"/>
                <a:cs typeface="Times New Roman" pitchFamily="18" charset="0"/>
              </a:rPr>
              <a:t>16</a:t>
            </a:r>
          </a:p>
          <a:p>
            <a:pPr marL="548640" indent="-45720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教會投入事奉者比例：</a:t>
            </a:r>
            <a:r>
              <a:rPr lang="en-US" altLang="zh-TW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20</a:t>
            </a:r>
            <a:r>
              <a:rPr lang="zh-TW" altLang="en-US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～</a:t>
            </a:r>
            <a:r>
              <a:rPr lang="en-US" altLang="zh-TW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80</a:t>
            </a: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，如何改變這不健康現象？教會為甚麼少有新人起來事奉，沒有新一代領袖出現？</a:t>
            </a:r>
            <a:endParaRPr lang="en-US" altLang="zh-TW" sz="36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1000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1000"/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188640"/>
            <a:ext cx="8784976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9"/>
            </a:pP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外向的焦點及有效的佈道策略</a:t>
            </a:r>
            <a:endParaRPr lang="en-US" altLang="zh-TW" sz="3600" dirty="0" smtClean="0">
              <a:latin typeface="華康方圓體W7(P)" pitchFamily="82" charset="-122"/>
              <a:ea typeface="華康方圓體W7(P)" pitchFamily="82" charset="-122"/>
              <a:cs typeface="華康楷書體W7(P)" pitchFamily="66" charset="-120"/>
            </a:endParaRPr>
          </a:p>
          <a:p>
            <a:pPr marL="640080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舉目向田觀看，莊稼已熟了：內向教會失去異象，滋生內部問題</a:t>
            </a:r>
            <a:r>
              <a:rPr lang="en-US" altLang="zh-TW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』〔</a:t>
            </a: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約二</a:t>
            </a:r>
            <a:r>
              <a:rPr lang="en-US" altLang="zh-TW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27</a:t>
            </a:r>
            <a:r>
              <a:rPr lang="en-US" altLang="zh-TW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〕</a:t>
            </a:r>
            <a:endParaRPr lang="en-US" altLang="zh-TW" sz="3600" dirty="0" smtClean="0">
              <a:latin typeface="Times New Roman" pitchFamily="18" charset="0"/>
              <a:ea typeface="華康楷書體W7(P)" pitchFamily="66" charset="-120"/>
              <a:cs typeface="Times New Roman" pitchFamily="18" charset="0"/>
            </a:endParaRPr>
          </a:p>
          <a:p>
            <a:pPr marL="640080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設計有效佈道策略，訓練信徒熟習個人佈道方法：傳福音給萬民聽。</a:t>
            </a:r>
            <a:endParaRPr lang="en-US" altLang="zh-TW" sz="36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1280160" indent="-45720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en-US" altLang="zh-TW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 </a:t>
            </a: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歌羅西書一</a:t>
            </a:r>
            <a:r>
              <a:rPr lang="en-US" sz="3600" dirty="0" smtClean="0">
                <a:latin typeface="Times New Roman" pitchFamily="18" charset="0"/>
                <a:ea typeface="華康標楷體(P)" pitchFamily="66" charset="-120"/>
                <a:cs typeface="Times New Roman" pitchFamily="18" charset="0"/>
              </a:rPr>
              <a:t>28</a:t>
            </a:r>
            <a:r>
              <a:rPr lang="zh-TW" altLang="en-US" sz="3600" dirty="0" smtClean="0">
                <a:latin typeface="Times New Roman" pitchFamily="18" charset="0"/>
                <a:ea typeface="華康標楷體(P)" pitchFamily="66" charset="-120"/>
                <a:cs typeface="Times New Roman" pitchFamily="18" charset="0"/>
              </a:rPr>
              <a:t>～</a:t>
            </a:r>
            <a:r>
              <a:rPr lang="en-US" sz="3600" dirty="0" smtClean="0">
                <a:latin typeface="Times New Roman" pitchFamily="18" charset="0"/>
                <a:ea typeface="華康標楷體(P)" pitchFamily="66" charset="-120"/>
                <a:cs typeface="Times New Roman" pitchFamily="18" charset="0"/>
              </a:rPr>
              <a:t>29</a:t>
            </a:r>
            <a:endParaRPr lang="en-US" altLang="zh-TW" sz="3200" dirty="0" smtClean="0">
              <a:latin typeface="Times New Roman" pitchFamily="18" charset="0"/>
              <a:ea typeface="華康方圓體W7(P)" pitchFamily="82" charset="-122"/>
              <a:cs typeface="Times New Roman" pitchFamily="18" charset="0"/>
            </a:endParaRPr>
          </a:p>
          <a:p>
            <a:pPr marL="548640" indent="-45720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教會可曾見到神的手在工作，怎樣可以乘上浪潮，趁著白日，作主的工？</a:t>
            </a:r>
            <a:endParaRPr lang="en-US" altLang="zh-TW" sz="3600" dirty="0" smtClean="0">
              <a:latin typeface="Times New Roman" pitchFamily="18" charset="0"/>
              <a:ea typeface="華康楷書體W7(P)" pitchFamily="66" charset="-120"/>
              <a:cs typeface="Times New Roman" pitchFamily="18" charset="0"/>
            </a:endParaRPr>
          </a:p>
          <a:p>
            <a:pPr marL="548640" indent="-45720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乘上聖靈帶動的浪潮，與建立有效佈道策略</a:t>
            </a: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： 相輔相</a:t>
            </a:r>
            <a:r>
              <a:rPr lang="zh-TW" altLang="en-US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。</a:t>
            </a:r>
            <a:endParaRPr lang="en-US" altLang="zh-TW" sz="3600" dirty="0" smtClean="0">
              <a:latin typeface="Times New Roman" pitchFamily="18" charset="0"/>
              <a:ea typeface="華康楷書體W7(P)" pitchFamily="66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1000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1000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0" y="188640"/>
            <a:ext cx="8964488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1200"/>
              </a:spcBef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                   </a:t>
            </a: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哥林多前書三</a:t>
            </a:r>
            <a:r>
              <a:rPr lang="en-US" altLang="zh-TW" sz="3200" dirty="0" smtClean="0">
                <a:latin typeface="Times New Roman" pitchFamily="18" charset="0"/>
                <a:ea typeface="華康方圓體W7(P)" pitchFamily="82" charset="-122"/>
                <a:cs typeface="Times New Roman" pitchFamily="18" charset="0"/>
              </a:rPr>
              <a:t>6</a:t>
            </a:r>
            <a:r>
              <a:rPr lang="zh-TW" altLang="en-US" sz="3200" dirty="0" smtClean="0">
                <a:latin typeface="Times New Roman" pitchFamily="18" charset="0"/>
                <a:ea typeface="華康方圓體W7(P)" pitchFamily="82" charset="-122"/>
                <a:cs typeface="Times New Roman" pitchFamily="18" charset="0"/>
              </a:rPr>
              <a:t>～</a:t>
            </a:r>
            <a:r>
              <a:rPr lang="en-US" altLang="zh-TW" sz="3200" dirty="0" smtClean="0">
                <a:latin typeface="Times New Roman" pitchFamily="18" charset="0"/>
                <a:ea typeface="華康方圓體W7(P)" pitchFamily="82" charset="-122"/>
                <a:cs typeface="Times New Roman" pitchFamily="18" charset="0"/>
              </a:rPr>
              <a:t>9a</a:t>
            </a:r>
          </a:p>
          <a:p>
            <a:pPr marL="548640" lvl="1" indent="-457200" eaLnBrk="0" hangingPunct="0">
              <a:spcBef>
                <a:spcPts val="1200"/>
              </a:spcBef>
            </a:pP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我栽種了，亞波羅澆灌了，惟有神叫他生長。可見栽種的，算不得甚麼，澆灌的，也算不得甚麼；只在那叫他生長的神。栽種的和澆灌的，都是一樣，但將來各人要照自己的工夫得自己的賞賜，因為我們是與神同工的。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</a:t>
            </a:r>
          </a:p>
          <a:p>
            <a:pPr marL="971550" lvl="1" indent="-51435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200" dirty="0" smtClean="0">
                <a:latin typeface="華康楷書體W3(P)" pitchFamily="66" charset="-120"/>
                <a:ea typeface="華康楷書體W3(P)" pitchFamily="66" charset="-120"/>
                <a:cs typeface="華康楷書體W3(P)" pitchFamily="66" charset="-120"/>
              </a:rPr>
              <a:t>這段經文對教會有甚麼提醒？</a:t>
            </a:r>
            <a:endParaRPr lang="en-US" altLang="zh-TW" sz="3200" dirty="0" smtClean="0">
              <a:latin typeface="華康楷書體W3(P)" pitchFamily="66" charset="-120"/>
              <a:ea typeface="華康楷書體W3(P)" pitchFamily="66" charset="-120"/>
              <a:cs typeface="華康楷書體W3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200" dirty="0" smtClean="0">
                <a:latin typeface="華康楷書體W3(P)" pitchFamily="66" charset="-120"/>
                <a:ea typeface="華康楷書體W3(P)" pitchFamily="66" charset="-120"/>
                <a:cs typeface="華康楷書體W3(P)" pitchFamily="66" charset="-120"/>
              </a:rPr>
              <a:t>這段經文對個別的基督徒有甚麼提醒？</a:t>
            </a:r>
            <a:endParaRPr lang="en-US" altLang="zh-TW" sz="3200" dirty="0">
              <a:latin typeface="華康楷書體W3(P)" pitchFamily="66" charset="-120"/>
              <a:ea typeface="華康楷書體W3(P)" pitchFamily="66" charset="-120"/>
              <a:cs typeface="華康楷書體W3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188640"/>
            <a:ext cx="878497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40080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zh-TW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從這日起，耶路撒冷的教會，大遭逼迫。除了使徒以外，門徒都分散在猶太和撒瑪利亞各處。那些分散的人，往各處去傳道。腓利下撒瑪利亞城去，宣講基督。使徒在耶路撒冷聽見撒瑪利亞人領受了神的道，就打發彼得約翰往他們那裏去。使徒既證明主道，而且傳講，就回耶路撒冷去，一路在撒瑪利亞些村莊傳揚福音。有主的一個使者對腓利說，起來，往那從耶路撒冷下迦薩的路上去，那路是曠野。腓利就起身去了</a:t>
            </a:r>
            <a:r>
              <a:rPr lang="en-US" altLang="zh-TW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』〔</a:t>
            </a: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使徒行傳第八章</a:t>
            </a:r>
            <a:r>
              <a:rPr lang="en-US" altLang="zh-TW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〕</a:t>
            </a:r>
            <a:endParaRPr lang="en-US" altLang="zh-TW" sz="3600" dirty="0" smtClean="0">
              <a:latin typeface="Times New Roman" pitchFamily="18" charset="0"/>
              <a:ea typeface="華康楷書體W7(P)" pitchFamily="66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188640"/>
            <a:ext cx="878497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10"/>
            </a:pP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 健康的教會組織架構</a:t>
            </a:r>
            <a:endParaRPr lang="en-US" altLang="zh-TW" sz="3600" dirty="0" smtClean="0">
              <a:latin typeface="華康方圓體W7(P)" pitchFamily="82" charset="-122"/>
              <a:ea typeface="華康方圓體W7(P)" pitchFamily="82" charset="-122"/>
              <a:cs typeface="華康楷書體W7(P)" pitchFamily="66" charset="-120"/>
            </a:endParaRPr>
          </a:p>
          <a:p>
            <a:pPr marL="640080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簡單有效的章程，組織：為教會提供清楚的運作架構，而不被條文所綑綁。</a:t>
            </a:r>
            <a:endParaRPr lang="en-US" altLang="zh-TW" sz="36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640080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zh-TW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安息日是為人設立的，人不是為安息日設立的</a:t>
            </a:r>
            <a:r>
              <a:rPr lang="en-US" altLang="zh-TW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』〔</a:t>
            </a: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馬太福音二</a:t>
            </a:r>
            <a:r>
              <a:rPr lang="en-US" altLang="zh-TW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27</a:t>
            </a:r>
            <a:r>
              <a:rPr lang="en-US" altLang="zh-TW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〕</a:t>
            </a:r>
          </a:p>
          <a:p>
            <a:pPr marL="640080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約翰福音第九章：是誰犯了罪？是誰不守安息日？可是，有誰關心那瞎子？</a:t>
            </a:r>
            <a:endParaRPr lang="en-US" altLang="zh-TW" sz="36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640080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不要讓傳道書十</a:t>
            </a:r>
            <a:r>
              <a:rPr lang="en-US" altLang="zh-TW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7</a:t>
            </a:r>
            <a:r>
              <a:rPr lang="zh-TW" altLang="en-US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的情況出現。</a:t>
            </a:r>
            <a:endParaRPr lang="en-US" altLang="zh-TW" sz="3600" dirty="0" smtClean="0">
              <a:latin typeface="Times New Roman" pitchFamily="18" charset="0"/>
              <a:ea typeface="華康楷書體W7(P)" pitchFamily="66" charset="-120"/>
              <a:cs typeface="Times New Roman" pitchFamily="18" charset="0"/>
            </a:endParaRPr>
          </a:p>
          <a:p>
            <a:pPr marL="548640" lvl="1" indent="-36576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en-US" altLang="zh-TW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 </a:t>
            </a: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尊重，信任，支持牧養治理教會的人。</a:t>
            </a:r>
            <a:endParaRPr lang="en-US" altLang="zh-TW" sz="36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548640" lvl="1" indent="-36576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 </a:t>
            </a:r>
            <a:r>
              <a:rPr lang="zh-TW" altLang="en-US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章程提供架構大綱，</a:t>
            </a:r>
            <a:r>
              <a:rPr lang="en-US" altLang="zh-TW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Policy</a:t>
            </a:r>
            <a:r>
              <a:rPr lang="zh-TW" altLang="en-US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規定細節。</a:t>
            </a:r>
            <a:endParaRPr lang="en-US" altLang="zh-TW" sz="3600" dirty="0" smtClean="0">
              <a:latin typeface="Times New Roman" pitchFamily="18" charset="0"/>
              <a:ea typeface="華康楷書體W7(P)" pitchFamily="66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188640"/>
            <a:ext cx="8784976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40080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不要讓傳道書十</a:t>
            </a:r>
            <a:r>
              <a:rPr lang="en-US" altLang="zh-TW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7</a:t>
            </a:r>
            <a:r>
              <a:rPr lang="zh-TW" altLang="en-US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的情況出現。</a:t>
            </a:r>
            <a:endParaRPr lang="en-US" altLang="zh-TW" sz="3600" dirty="0" smtClean="0">
              <a:latin typeface="Times New Roman" pitchFamily="18" charset="0"/>
              <a:ea typeface="華康楷書體W7(P)" pitchFamily="66" charset="-120"/>
              <a:cs typeface="Times New Roman" pitchFamily="18" charset="0"/>
            </a:endParaRPr>
          </a:p>
          <a:p>
            <a:pPr marL="548640" lvl="1" indent="-36576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en-US" altLang="zh-TW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 </a:t>
            </a: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尊重神按立的僕人，透過選舉起來的領袖：信任，尊重，支持，欣賞鼓勵。</a:t>
            </a:r>
            <a:endParaRPr lang="en-US" altLang="zh-TW" sz="36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548640" lvl="1" indent="-36576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 健全的財政系統。</a:t>
            </a:r>
            <a:endParaRPr lang="en-US" altLang="zh-TW" sz="36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548640" indent="-45720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章程提供運作架構大綱，</a:t>
            </a:r>
            <a:r>
              <a:rPr lang="en-US" altLang="zh-TW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Policy</a:t>
            </a:r>
            <a:r>
              <a:rPr lang="zh-TW" altLang="en-US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規定細節</a:t>
            </a:r>
            <a:endParaRPr lang="en-US" altLang="zh-TW" sz="3600" dirty="0" smtClean="0">
              <a:latin typeface="Times New Roman" pitchFamily="18" charset="0"/>
              <a:ea typeface="華康楷書體W7(P)" pitchFamily="66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0" y="117693"/>
            <a:ext cx="878497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ts val="0"/>
              </a:spcBef>
              <a:buFont typeface="+mj-lt"/>
              <a:buAutoNum type="arabicParenR" startAt="11"/>
            </a:pP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 衝突的處理與重建</a:t>
            </a:r>
            <a:endParaRPr lang="en-US" altLang="zh-TW" sz="3600" dirty="0" smtClean="0">
              <a:latin typeface="華康方圓體W7(P)" pitchFamily="82" charset="-122"/>
              <a:ea typeface="華康方圓體W7(P)" pitchFamily="82" charset="-122"/>
              <a:cs typeface="華康楷書體W7(P)" pitchFamily="66" charset="-120"/>
            </a:endParaRPr>
          </a:p>
          <a:p>
            <a:pPr marL="640080" indent="-36576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暸解教會的張力，預防衝突，化解衝突，療傷與重建。馬太福音十八</a:t>
            </a:r>
            <a:r>
              <a:rPr lang="en-US" altLang="zh-TW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15</a:t>
            </a:r>
            <a:r>
              <a:rPr lang="zh-TW" altLang="en-US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～</a:t>
            </a:r>
            <a:r>
              <a:rPr lang="en-US" altLang="zh-TW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17</a:t>
            </a:r>
            <a:r>
              <a:rPr lang="zh-TW" altLang="en-US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。</a:t>
            </a:r>
            <a:endParaRPr lang="en-US" altLang="zh-TW" sz="3600" dirty="0" smtClean="0">
              <a:latin typeface="Times New Roman" pitchFamily="18" charset="0"/>
              <a:ea typeface="華康楷書體W7(P)" pitchFamily="66" charset="-120"/>
              <a:cs typeface="Times New Roman" pitchFamily="18" charset="0"/>
            </a:endParaRPr>
          </a:p>
          <a:p>
            <a:pPr marL="640080" indent="-36576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初期教會衝突兩個案：看看怎樣解決？</a:t>
            </a:r>
            <a:endParaRPr lang="en-US" altLang="zh-TW" sz="3600" dirty="0" smtClean="0">
              <a:latin typeface="Times New Roman" pitchFamily="18" charset="0"/>
              <a:ea typeface="華康楷書體W7(P)" pitchFamily="66" charset="-120"/>
              <a:cs typeface="Times New Roman" pitchFamily="18" charset="0"/>
            </a:endParaRPr>
          </a:p>
          <a:p>
            <a:pPr marL="640080" indent="-365760" eaLnBrk="0" hangingPunct="0">
              <a:spcBef>
                <a:spcPts val="0"/>
              </a:spcBef>
            </a:pPr>
            <a:r>
              <a:rPr lang="en-US" altLang="zh-TW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    </a:t>
            </a:r>
            <a:r>
              <a:rPr lang="zh-TW" altLang="en-US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使徒行傳第六章，第十五章</a:t>
            </a:r>
            <a:endParaRPr lang="en-US" altLang="zh-TW" sz="3600" dirty="0" smtClean="0">
              <a:latin typeface="Times New Roman" pitchFamily="18" charset="0"/>
              <a:ea typeface="華康楷書體W7(P)" pitchFamily="66" charset="-120"/>
              <a:cs typeface="Times New Roman" pitchFamily="18" charset="0"/>
            </a:endParaRPr>
          </a:p>
          <a:p>
            <a:pPr marL="640080" indent="-36576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張力衝突四個因素：個人因素，人際因素，文化因素，教會因素。</a:t>
            </a:r>
            <a:endParaRPr lang="en-US" altLang="zh-TW" sz="36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548640" lvl="1" indent="-365760" eaLnBrk="0" hangingPunct="0">
              <a:spcBef>
                <a:spcPts val="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衝突發生後，逃避問題或使問題升級都不是辦法：雙方向大局出發，將損失降到最低。</a:t>
            </a:r>
            <a:r>
              <a:rPr lang="en-US" altLang="zh-TW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〔</a:t>
            </a: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加拉太書五</a:t>
            </a:r>
            <a:r>
              <a:rPr lang="en-US" altLang="zh-TW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14</a:t>
            </a:r>
            <a:r>
              <a:rPr lang="zh-TW" altLang="en-US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 ～ </a:t>
            </a:r>
            <a:r>
              <a:rPr lang="en-US" altLang="zh-TW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15</a:t>
            </a:r>
            <a:r>
              <a:rPr lang="en-US" altLang="zh-TW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〕</a:t>
            </a:r>
          </a:p>
          <a:p>
            <a:pPr marL="548640" lvl="1" indent="-365760" eaLnBrk="0" hangingPunct="0">
              <a:spcBef>
                <a:spcPts val="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 重建：療傷，找出原因，重建關係。</a:t>
            </a:r>
            <a:endParaRPr lang="en-US" altLang="zh-TW" sz="36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188640"/>
            <a:ext cx="8784976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zh-TW" altLang="en-US" sz="3600" u="sng" dirty="0" smtClean="0">
                <a:latin typeface="華康中圓體(P)" pitchFamily="34" charset="-120"/>
                <a:ea typeface="華康中圓體(P)" pitchFamily="34" charset="-120"/>
              </a:rPr>
              <a:t>作使人和睦的</a:t>
            </a:r>
            <a:r>
              <a:rPr lang="zh-TW" altLang="en-US" sz="3600" u="sng" dirty="0" smtClean="0">
                <a:latin typeface="華康中圓體(P)" pitchFamily="34" charset="-120"/>
                <a:ea typeface="華康中圓體(P)" pitchFamily="34" charset="-120"/>
              </a:rPr>
              <a:t>人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：「使人和睦的人有福了，因為他們必稱為神的兒子」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〔</a:t>
            </a:r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馬太五</a:t>
            </a:r>
            <a:r>
              <a:rPr lang="en-US" altLang="zh-TW" sz="3600" dirty="0" smtClean="0">
                <a:latin typeface="Times New Roman" pitchFamily="18" charset="0"/>
                <a:ea typeface="華康古印體" pitchFamily="65" charset="-120"/>
                <a:cs typeface="Times New Roman" pitchFamily="18" charset="0"/>
              </a:rPr>
              <a:t>9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〕</a:t>
            </a:r>
          </a:p>
          <a:p>
            <a:pPr lvl="0"/>
            <a:endParaRPr lang="en-US" sz="1600" b="1" dirty="0" smtClean="0">
              <a:latin typeface="華康古印體" pitchFamily="65" charset="-120"/>
              <a:ea typeface="華康古印體" pitchFamily="65" charset="-120"/>
            </a:endParaRPr>
          </a:p>
          <a:p>
            <a:pPr marL="742950" lvl="0" indent="-742950">
              <a:buFont typeface="+mj-lt"/>
              <a:buAutoNum type="alphaUcPeriod"/>
            </a:pPr>
            <a:r>
              <a:rPr lang="zh-TW" altLang="en-US" sz="3600" u="sng" dirty="0" smtClean="0">
                <a:latin typeface="華康古印體" pitchFamily="65" charset="-120"/>
                <a:ea typeface="華康古印體" pitchFamily="65" charset="-120"/>
              </a:rPr>
              <a:t>作中肯聆聽的人</a:t>
            </a:r>
            <a:endParaRPr lang="en-US" sz="3600" dirty="0" smtClean="0">
              <a:latin typeface="華康古印體" pitchFamily="65" charset="-120"/>
              <a:ea typeface="華康古印體" pitchFamily="65" charset="-120"/>
            </a:endParaRPr>
          </a:p>
          <a:p>
            <a:pPr lvl="0">
              <a:buFont typeface="Arial" pitchFamily="34" charset="0"/>
              <a:buChar char="•"/>
            </a:pPr>
            <a:r>
              <a:rPr lang="zh-TW" altLang="en-US" sz="3600" dirty="0" smtClean="0">
                <a:latin typeface="華康特粗楷體" pitchFamily="65" charset="-120"/>
                <a:ea typeface="華康特粗楷體" pitchFamily="65" charset="-120"/>
              </a:rPr>
              <a:t> 幫助人者的起步，就是學習耐心地聆聽</a:t>
            </a:r>
            <a:r>
              <a:rPr lang="zh-TW" altLang="en-US" sz="3600" dirty="0" smtClean="0">
                <a:latin typeface="華康特粗楷體" pitchFamily="65" charset="-120"/>
                <a:ea typeface="華康特粗楷體" pitchFamily="65" charset="-120"/>
              </a:rPr>
              <a:t>，不</a:t>
            </a:r>
            <a:r>
              <a:rPr lang="zh-TW" altLang="en-US" sz="3600" dirty="0" smtClean="0">
                <a:latin typeface="華康特粗楷體" pitchFamily="65" charset="-120"/>
                <a:ea typeface="華康特粗楷體" pitchFamily="65" charset="-120"/>
              </a:rPr>
              <a:t>要以為自己知道，不要先下判斷</a:t>
            </a:r>
            <a:r>
              <a:rPr lang="zh-TW" altLang="en-US" sz="3600" dirty="0" smtClean="0">
                <a:latin typeface="華康特粗楷體" pitchFamily="65" charset="-120"/>
                <a:ea typeface="華康特粗楷體" pitchFamily="65" charset="-120"/>
              </a:rPr>
              <a:t>。</a:t>
            </a:r>
            <a:endParaRPr lang="en-US" altLang="zh-TW" sz="3600" dirty="0" smtClean="0">
              <a:latin typeface="華康特粗楷體" pitchFamily="65" charset="-120"/>
              <a:ea typeface="華康特粗楷體" pitchFamily="65" charset="-120"/>
            </a:endParaRPr>
          </a:p>
          <a:p>
            <a:pPr lvl="0"/>
            <a:endParaRPr lang="en-US" sz="3200" dirty="0" smtClean="0">
              <a:latin typeface="華康特粗楷體" pitchFamily="65" charset="-120"/>
              <a:ea typeface="華康特粗楷體" pitchFamily="65" charset="-120"/>
            </a:endParaRPr>
          </a:p>
          <a:p>
            <a:pPr lvl="0">
              <a:buFont typeface="Arial" pitchFamily="34" charset="0"/>
              <a:buChar char="•"/>
            </a:pPr>
            <a:r>
              <a:rPr lang="zh-TW" altLang="en-US" sz="3600" dirty="0" smtClean="0">
                <a:latin typeface="華康特粗楷體" pitchFamily="65" charset="-120"/>
                <a:ea typeface="華康特粗楷體" pitchFamily="65" charset="-120"/>
              </a:rPr>
              <a:t> 學習放下感情因素，學習放下印象的判斷，中肯地聽兩面的故事，不要隨便表達認同或了解。</a:t>
            </a:r>
            <a:endParaRPr lang="en-US" altLang="zh-TW" sz="3600" dirty="0" smtClean="0">
              <a:latin typeface="華康特粗楷體" pitchFamily="65" charset="-120"/>
              <a:ea typeface="華康特粗楷體" pitchFamily="65" charset="-120"/>
            </a:endParaRPr>
          </a:p>
          <a:p>
            <a:pPr marL="640080" indent="-365760" eaLnBrk="0" hangingPunct="0">
              <a:spcBef>
                <a:spcPts val="1200"/>
              </a:spcBef>
            </a:pPr>
            <a:endParaRPr lang="en-US" altLang="zh-TW" sz="3600" dirty="0" smtClean="0">
              <a:latin typeface="華康古印體" pitchFamily="65" charset="-120"/>
              <a:ea typeface="華康古印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0" y="0"/>
            <a:ext cx="878497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lphaUcPeriod" startAt="2"/>
            </a:pPr>
            <a:r>
              <a:rPr lang="zh-TW" altLang="en-US" sz="3600" u="sng" dirty="0" smtClean="0">
                <a:latin typeface="華康古印體" pitchFamily="65" charset="-120"/>
                <a:ea typeface="華康古印體" pitchFamily="65" charset="-120"/>
                <a:cs typeface="華康楷書體W7(P)" pitchFamily="66" charset="-120"/>
              </a:rPr>
              <a:t>幫助雙方重整自己與肯定別人</a:t>
            </a:r>
            <a:r>
              <a:rPr lang="zh-TW" altLang="en-US" sz="3600" dirty="0" smtClean="0">
                <a:latin typeface="華康特粗楷體" pitchFamily="65" charset="-120"/>
                <a:ea typeface="華康特粗楷體" pitchFamily="65" charset="-120"/>
                <a:cs typeface="華康楷書體W7(P)" pitchFamily="66" charset="-120"/>
              </a:rPr>
              <a:t>。</a:t>
            </a:r>
            <a:endParaRPr lang="en-US" altLang="zh-TW" sz="3600" dirty="0" smtClean="0">
              <a:latin typeface="華康特粗楷體" pitchFamily="65" charset="-120"/>
              <a:ea typeface="華康特粗楷體" pitchFamily="65" charset="-120"/>
              <a:cs typeface="華康楷書體W7(P)" pitchFamily="66" charset="-120"/>
            </a:endParaRPr>
          </a:p>
          <a:p>
            <a:pPr marL="742950" lvl="0" indent="-742950">
              <a:buFont typeface="+mj-lt"/>
              <a:buAutoNum type="arabicParenR"/>
            </a:pPr>
            <a:r>
              <a:rPr lang="en-US" altLang="zh-TW" sz="3600" dirty="0" smtClean="0">
                <a:latin typeface="Times New Roman" pitchFamily="18" charset="0"/>
                <a:ea typeface="華康特粗楷體" pitchFamily="65" charset="-120"/>
                <a:cs typeface="Times New Roman" pitchFamily="18" charset="0"/>
              </a:rPr>
              <a:t>Remember </a:t>
            </a:r>
            <a:r>
              <a:rPr lang="zh-TW" altLang="en-US" sz="3600" dirty="0" smtClean="0">
                <a:latin typeface="Times New Roman" pitchFamily="18" charset="0"/>
                <a:ea typeface="華康特粗楷體" pitchFamily="65" charset="-120"/>
                <a:cs typeface="Times New Roman" pitchFamily="18" charset="0"/>
              </a:rPr>
              <a:t>回想：以弗所書第二章</a:t>
            </a:r>
            <a:r>
              <a:rPr lang="zh-TW" altLang="en-US" sz="3600" dirty="0" smtClean="0">
                <a:latin typeface="Times New Roman" pitchFamily="18" charset="0"/>
                <a:ea typeface="華康特粗楷體" pitchFamily="65" charset="-120"/>
                <a:cs typeface="Times New Roman" pitchFamily="18" charset="0"/>
              </a:rPr>
              <a:t>，幫助一方回想他過</a:t>
            </a:r>
            <a:r>
              <a:rPr lang="zh-TW" altLang="en-US" sz="3600" dirty="0" smtClean="0">
                <a:latin typeface="Times New Roman" pitchFamily="18" charset="0"/>
                <a:ea typeface="華康特粗楷體" pitchFamily="65" charset="-120"/>
                <a:cs typeface="Times New Roman" pitchFamily="18" charset="0"/>
              </a:rPr>
              <a:t>去怎樣蒙恩？</a:t>
            </a:r>
            <a:endParaRPr lang="en-US" altLang="zh-TW" sz="3600" dirty="0" smtClean="0">
              <a:latin typeface="Times New Roman" pitchFamily="18" charset="0"/>
              <a:ea typeface="華康特粗楷體" pitchFamily="65" charset="-12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arenR"/>
            </a:pPr>
            <a:r>
              <a:rPr lang="en-US" altLang="zh-TW" sz="3600" dirty="0" smtClean="0">
                <a:latin typeface="Times New Roman" pitchFamily="18" charset="0"/>
                <a:ea typeface="華康古印體" pitchFamily="65" charset="-120"/>
                <a:cs typeface="Times New Roman" pitchFamily="18" charset="0"/>
              </a:rPr>
              <a:t>Re-affirmation of self </a:t>
            </a:r>
            <a:r>
              <a:rPr lang="zh-TW" altLang="en-US" sz="3600" dirty="0" smtClean="0">
                <a:latin typeface="華康特粗楷體(P)" pitchFamily="66" charset="-120"/>
                <a:ea typeface="華康特粗楷體(P)" pitchFamily="66" charset="-120"/>
                <a:cs typeface="Times New Roman" pitchFamily="18" charset="0"/>
              </a:rPr>
              <a:t>幫助對方</a:t>
            </a:r>
            <a:r>
              <a:rPr lang="zh-TW" altLang="en-US" sz="3600" dirty="0" smtClean="0">
                <a:latin typeface="華康特粗楷體(P)" pitchFamily="66" charset="-120"/>
                <a:ea typeface="華康特粗楷體(P)" pitchFamily="66" charset="-120"/>
                <a:cs typeface="Times New Roman" pitchFamily="18" charset="0"/>
              </a:rPr>
              <a:t>肯</a:t>
            </a:r>
            <a:r>
              <a:rPr lang="zh-TW" altLang="en-US" sz="3600" dirty="0" smtClean="0">
                <a:latin typeface="華康特粗楷體(P)" pitchFamily="66" charset="-120"/>
                <a:ea typeface="華康特粗楷體(P)" pitchFamily="66" charset="-120"/>
                <a:cs typeface="Times New Roman" pitchFamily="18" charset="0"/>
              </a:rPr>
              <a:t>定自己：不管別人怎樣看，怎樣說，在神眼中，是祂所愛的人。別人的判斷中傷，都不會改變這個事實。</a:t>
            </a:r>
            <a:endParaRPr lang="en-US" altLang="zh-TW" sz="3600" dirty="0" smtClean="0">
              <a:latin typeface="華康特粗楷體(P)" pitchFamily="66" charset="-120"/>
              <a:ea typeface="華康特粗楷體(P)" pitchFamily="66" charset="-12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arenR"/>
            </a:pPr>
            <a:r>
              <a:rPr lang="en-US" altLang="zh-TW" sz="3600" dirty="0" smtClean="0">
                <a:latin typeface="Times New Roman" pitchFamily="18" charset="0"/>
                <a:ea typeface="華康特粗楷體(P)" pitchFamily="66" charset="-120"/>
                <a:cs typeface="Times New Roman" pitchFamily="18" charset="0"/>
              </a:rPr>
              <a:t>Re-examination of self </a:t>
            </a:r>
            <a:r>
              <a:rPr lang="zh-TW" altLang="en-US" sz="3600" dirty="0" smtClean="0">
                <a:latin typeface="Times New Roman" pitchFamily="18" charset="0"/>
                <a:ea typeface="華康特粗楷體(P)" pitchFamily="66" charset="-120"/>
                <a:cs typeface="Times New Roman" pitchFamily="18" charset="0"/>
              </a:rPr>
              <a:t>幫助對方檢討自己：在這衝突上，我有甚麼責任？</a:t>
            </a:r>
            <a:endParaRPr lang="en-US" altLang="zh-TW" sz="3600" dirty="0" smtClean="0">
              <a:latin typeface="Times New Roman" pitchFamily="18" charset="0"/>
              <a:ea typeface="華康特粗楷體(P)" pitchFamily="66" charset="-12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arenR"/>
            </a:pPr>
            <a:r>
              <a:rPr lang="en-US" altLang="zh-TW" sz="3600" dirty="0" smtClean="0">
                <a:latin typeface="Times New Roman" pitchFamily="18" charset="0"/>
                <a:ea typeface="華康特粗楷體(P)" pitchFamily="66" charset="-120"/>
                <a:cs typeface="Times New Roman" pitchFamily="18" charset="0"/>
              </a:rPr>
              <a:t>Re-affirmation of others: </a:t>
            </a:r>
            <a:r>
              <a:rPr lang="zh-TW" altLang="en-US" sz="3600" dirty="0" smtClean="0">
                <a:latin typeface="Times New Roman" pitchFamily="18" charset="0"/>
                <a:ea typeface="華康特粗楷體(P)" pitchFamily="66" charset="-120"/>
                <a:cs typeface="Times New Roman" pitchFamily="18" charset="0"/>
              </a:rPr>
              <a:t>幫助對方，思想與他衝突者</a:t>
            </a:r>
            <a:r>
              <a:rPr lang="zh-TW" altLang="en-US" sz="3600" dirty="0" smtClean="0">
                <a:latin typeface="Times New Roman" pitchFamily="18" charset="0"/>
                <a:ea typeface="華康特粗楷體(P)" pitchFamily="66" charset="-120"/>
                <a:cs typeface="Times New Roman" pitchFamily="18" charset="0"/>
              </a:rPr>
              <a:t>的長處優點，幫助他表達給另外一方聽。</a:t>
            </a:r>
            <a:endParaRPr lang="en-US" altLang="zh-TW" sz="3600" dirty="0" smtClean="0">
              <a:latin typeface="Times New Roman" pitchFamily="18" charset="0"/>
              <a:ea typeface="華康特粗楷體(P)" pitchFamily="66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188640"/>
            <a:ext cx="8784976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arenR" startAt="5"/>
            </a:pPr>
            <a:r>
              <a:rPr lang="zh-TW" altLang="en-US" sz="3600" dirty="0" smtClean="0">
                <a:latin typeface="華康特粗楷體" pitchFamily="65" charset="-120"/>
                <a:ea typeface="華康特粗楷體" pitchFamily="65" charset="-120"/>
              </a:rPr>
              <a:t> </a:t>
            </a:r>
            <a:r>
              <a:rPr lang="en-US" altLang="zh-TW" sz="3600" dirty="0" smtClean="0">
                <a:latin typeface="華康特粗楷體" pitchFamily="65" charset="-120"/>
                <a:ea typeface="華康特粗楷體" pitchFamily="65" charset="-120"/>
              </a:rPr>
              <a:t>Re-focus at the big picture</a:t>
            </a:r>
            <a:r>
              <a:rPr lang="zh-TW" altLang="en-US" sz="3600" dirty="0" smtClean="0">
                <a:latin typeface="華康特粗楷體" pitchFamily="65" charset="-120"/>
                <a:ea typeface="華康特粗楷體" pitchFamily="65" charset="-120"/>
              </a:rPr>
              <a:t>：幫助雙方將焦點轉移到大圖畫上面。</a:t>
            </a:r>
            <a:endParaRPr lang="en-US" altLang="zh-TW" sz="3600" dirty="0" smtClean="0">
              <a:latin typeface="華康特粗楷體" pitchFamily="65" charset="-120"/>
              <a:ea typeface="華康特粗楷體" pitchFamily="65" charset="-120"/>
            </a:endParaRPr>
          </a:p>
          <a:p>
            <a:pPr marL="742950" lvl="0" indent="-742950"/>
            <a:endParaRPr lang="en-US" altLang="zh-TW" dirty="0" smtClean="0">
              <a:latin typeface="華康特粗楷體" pitchFamily="65" charset="-120"/>
              <a:ea typeface="華康特粗楷體" pitchFamily="65" charset="-120"/>
            </a:endParaRPr>
          </a:p>
          <a:p>
            <a:pPr marL="548640" lvl="0" indent="-457200">
              <a:buFont typeface="Wingdings" pitchFamily="2" charset="2"/>
              <a:buChar char="Ä"/>
            </a:pPr>
            <a:r>
              <a:rPr lang="zh-TW" altLang="en-US" sz="4000" dirty="0" smtClean="0">
                <a:latin typeface="華康特粗楷體" pitchFamily="65" charset="-120"/>
                <a:ea typeface="華康特粗楷體" pitchFamily="65" charset="-120"/>
              </a:rPr>
              <a:t>加拉太書五</a:t>
            </a:r>
            <a:r>
              <a:rPr lang="en-US" altLang="zh-TW" sz="4000" dirty="0" smtClean="0">
                <a:latin typeface="Times New Roman" pitchFamily="18" charset="0"/>
                <a:ea typeface="華康特粗楷體" pitchFamily="65" charset="-120"/>
                <a:cs typeface="Times New Roman" pitchFamily="18" charset="0"/>
              </a:rPr>
              <a:t>13</a:t>
            </a:r>
            <a:r>
              <a:rPr lang="zh-TW" altLang="en-US" sz="4000" dirty="0" smtClean="0">
                <a:latin typeface="Times New Roman" pitchFamily="18" charset="0"/>
                <a:ea typeface="華康特粗楷體" pitchFamily="65" charset="-120"/>
                <a:cs typeface="Times New Roman" pitchFamily="18" charset="0"/>
              </a:rPr>
              <a:t>～</a:t>
            </a:r>
            <a:r>
              <a:rPr lang="en-US" altLang="zh-TW" sz="4000" dirty="0" smtClean="0">
                <a:latin typeface="Times New Roman" pitchFamily="18" charset="0"/>
                <a:ea typeface="華康特粗楷體" pitchFamily="65" charset="-120"/>
                <a:cs typeface="Times New Roman" pitchFamily="18" charset="0"/>
              </a:rPr>
              <a:t>15</a:t>
            </a:r>
            <a:r>
              <a:rPr lang="zh-TW" altLang="en-US" sz="4000" dirty="0" smtClean="0">
                <a:latin typeface="Times New Roman" pitchFamily="18" charset="0"/>
                <a:ea typeface="華康特粗楷體" pitchFamily="65" charset="-120"/>
                <a:cs typeface="Times New Roman" pitchFamily="18" charset="0"/>
              </a:rPr>
              <a:t>，</a:t>
            </a:r>
            <a:r>
              <a:rPr lang="en-US" altLang="zh-TW" sz="4000" dirty="0" smtClean="0">
                <a:latin typeface="Times New Roman" pitchFamily="18" charset="0"/>
                <a:ea typeface="華康特粗楷體" pitchFamily="65" charset="-120"/>
                <a:cs typeface="Times New Roman" pitchFamily="18" charset="0"/>
              </a:rPr>
              <a:t>『</a:t>
            </a:r>
            <a:r>
              <a:rPr lang="zh-TW" altLang="en-US" sz="4000" dirty="0" smtClean="0">
                <a:latin typeface="Times New Roman" pitchFamily="18" charset="0"/>
                <a:ea typeface="華康特粗楷體" pitchFamily="65" charset="-120"/>
                <a:cs typeface="Times New Roman" pitchFamily="18" charset="0"/>
              </a:rPr>
              <a:t>弟兄們，你們蒙召，是要得自由。只是不可將你們的自由當作放縱情慾的機會，總是要用愛心互相服事。因為全律法都包在愛人如已這一句話之內了。你們要謹慎，若相咬相吞，只怕要彼此消滅了。</a:t>
            </a:r>
            <a:r>
              <a:rPr lang="en-US" altLang="zh-TW" sz="4000" dirty="0" smtClean="0">
                <a:latin typeface="Times New Roman" pitchFamily="18" charset="0"/>
                <a:ea typeface="華康特粗楷體" pitchFamily="65" charset="-120"/>
                <a:cs typeface="Times New Roman" pitchFamily="18" charset="0"/>
              </a:rPr>
              <a:t>』</a:t>
            </a:r>
            <a:endParaRPr lang="en-US" altLang="zh-TW" sz="4000" dirty="0" smtClean="0">
              <a:latin typeface="Times New Roman" pitchFamily="18" charset="0"/>
              <a:ea typeface="華康古印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188640"/>
            <a:ext cx="8784976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12"/>
            </a:pP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 屬靈爭戰的警醒：守望禱告。</a:t>
            </a:r>
            <a:endParaRPr lang="en-US" altLang="zh-TW" sz="3600" dirty="0" smtClean="0">
              <a:latin typeface="華康方圓體W7(P)" pitchFamily="82" charset="-122"/>
              <a:ea typeface="華康方圓體W7(P)" pitchFamily="82" charset="-122"/>
              <a:cs typeface="華康楷書體W7(P)" pitchFamily="66" charset="-120"/>
            </a:endParaRPr>
          </a:p>
          <a:p>
            <a:pPr marL="640080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屬靈爭戰的警覺</a:t>
            </a: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：</a:t>
            </a:r>
            <a:r>
              <a:rPr lang="zh-TW" altLang="en-US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以</a:t>
            </a:r>
            <a:r>
              <a:rPr lang="zh-TW" altLang="en-US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弗所書六</a:t>
            </a:r>
            <a:r>
              <a:rPr lang="en-US" altLang="zh-TW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10</a:t>
            </a:r>
            <a:r>
              <a:rPr lang="zh-TW" altLang="en-US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～</a:t>
            </a:r>
            <a:r>
              <a:rPr lang="en-US" altLang="zh-TW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20</a:t>
            </a:r>
            <a:r>
              <a:rPr lang="zh-TW" altLang="en-US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。</a:t>
            </a:r>
            <a:endParaRPr lang="en-US" altLang="zh-TW" sz="3600" dirty="0" smtClean="0">
              <a:latin typeface="Times New Roman" pitchFamily="18" charset="0"/>
              <a:ea typeface="華康楷書體W7(P)" pitchFamily="66" charset="-120"/>
              <a:cs typeface="Times New Roman" pitchFamily="18" charset="0"/>
            </a:endParaRPr>
          </a:p>
          <a:p>
            <a:pPr marL="640080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穿戴神所賜的全副軍裝：聖經真理，神的公義平安，生活的信德。</a:t>
            </a:r>
            <a:endParaRPr lang="en-US" altLang="zh-TW" sz="36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548640" lvl="1" indent="-36576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 </a:t>
            </a: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儆醒守望，不給魔鬼留地步！彼前五</a:t>
            </a:r>
            <a:r>
              <a:rPr lang="en-US" altLang="zh-TW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8</a:t>
            </a:r>
          </a:p>
          <a:p>
            <a:pPr marL="548640" lvl="1" indent="-36576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教會的禱告文化：私禱，公禱，禁食禱告，領袖的榜樣。</a:t>
            </a:r>
            <a:endParaRPr lang="en-US" altLang="zh-TW" sz="3600" dirty="0" smtClean="0">
              <a:latin typeface="Times New Roman" pitchFamily="18" charset="0"/>
              <a:ea typeface="華康楷書體W7(P)" pitchFamily="66" charset="-120"/>
              <a:cs typeface="Times New Roman" pitchFamily="18" charset="0"/>
            </a:endParaRPr>
          </a:p>
          <a:p>
            <a:pPr marL="548640" lvl="1" indent="-36576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en-US" altLang="zh-TW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 </a:t>
            </a:r>
            <a:r>
              <a:rPr lang="zh-TW" altLang="en-US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路加福音二十二</a:t>
            </a:r>
            <a:r>
              <a:rPr lang="en-US" altLang="zh-TW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31</a:t>
            </a:r>
            <a:r>
              <a:rPr lang="zh-TW" altLang="en-US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～</a:t>
            </a:r>
            <a:r>
              <a:rPr lang="en-US" altLang="zh-TW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32</a:t>
            </a:r>
            <a:r>
              <a:rPr lang="zh-TW" altLang="en-US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，彼得前書五</a:t>
            </a:r>
            <a:r>
              <a:rPr lang="en-US" altLang="zh-TW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8</a:t>
            </a:r>
            <a:endParaRPr lang="en-US" altLang="zh-TW" sz="3600" dirty="0" smtClean="0">
              <a:latin typeface="Times New Roman" pitchFamily="18" charset="0"/>
              <a:ea typeface="華康楷書體W7(P)" pitchFamily="66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55576" y="1772816"/>
            <a:ext cx="76763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TW" altLang="en-US" sz="4000" dirty="0" smtClean="0">
                <a:latin typeface="華康粗圓體" pitchFamily="49" charset="-120"/>
                <a:ea typeface="華康粗圓體" pitchFamily="49" charset="-120"/>
              </a:rPr>
              <a:t>  </a:t>
            </a:r>
            <a:r>
              <a:rPr lang="zh-TW" altLang="en-US" sz="4000" dirty="0" smtClean="0">
                <a:latin typeface="華康方圓體W7(P)" pitchFamily="82" charset="-122"/>
                <a:ea typeface="華康方圓體W7(P)" pitchFamily="82" charset="-122"/>
              </a:rPr>
              <a:t>健康成長的教會的十二項要素</a:t>
            </a:r>
            <a:endParaRPr lang="en-US" altLang="zh-TW" sz="4000" dirty="0">
              <a:latin typeface="華康方圓體W7(P)" pitchFamily="82" charset="-122"/>
              <a:ea typeface="華康方圓體W7(P)" pitchFamily="8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188640"/>
            <a:ext cx="8712968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eaLnBrk="0" hangingPunct="0">
              <a:spcBef>
                <a:spcPts val="1200"/>
              </a:spcBef>
              <a:buFont typeface="+mj-lt"/>
              <a:buAutoNum type="arabicParenR"/>
            </a:pP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清楚神給予教會的異象與</a:t>
            </a: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使命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一般性異象與使命：神為甚麼設立教會？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個別特殊的異象與使命：神為甚麼設立華人福音教會？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</a:pPr>
            <a:endParaRPr lang="en-US" altLang="zh-TW" sz="1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rabicParenR" startAt="2"/>
            </a:pP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清楚的教會核心價值觀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從異象與使命出來的價值觀：對這教會來說，甚麼事情最重要？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核心價值觀支配教會的優先，決定事情之根據，資源分配的準則。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</a:pP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0" y="188640"/>
            <a:ext cx="889248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從異象與使命出來的價值觀：對這教會來說，甚麼事情最重要？</a:t>
            </a:r>
            <a:endParaRPr lang="en-US" altLang="zh-TW" sz="36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核心價值觀支配教會的優先，決定事情之根據，資源分配的準則。</a:t>
            </a:r>
            <a:endParaRPr lang="en-US" altLang="zh-TW" sz="36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一間不清楚核心價值觀的教會將遭遇甚麼困難？具備清晰核心價值觀的教會得到甚麼好處？</a:t>
            </a:r>
            <a:endParaRPr lang="en-US" altLang="zh-TW" sz="36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由誰來決定教會的核心價值觀？以往的核心價值觀可以更改嗎？</a:t>
            </a:r>
            <a:endParaRPr lang="en-US" altLang="zh-TW" sz="36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衡量過去教會的核心價值觀，清晰嗎？</a:t>
            </a:r>
            <a:endParaRPr lang="en-US" altLang="zh-TW" sz="36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0"/>
            <a:ext cx="8712968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3"/>
            </a:pP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神同在的實際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我們的教會，在甚麼事上，讓人感受到神同在的實際？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禱告，聖餐，洗禮，見證，醫病，愛心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…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在教會議決事情，計劃的過程中，神在那裏？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</a:pPr>
            <a:endParaRPr lang="en-US" altLang="zh-TW" sz="1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4"/>
            </a:pP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心靈誠實，活潑的敬拜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時候將到，如今就是了，那真正拜父的，要用心靈和誠實拜祂。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</a:t>
            </a: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教會的崇拜能幫助信徒用心靈和誠實敬拜神，與神相交嗎？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332656"/>
            <a:ext cx="878497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5"/>
            </a:pP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屬靈操練／門徒訓練</a:t>
            </a: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6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640080" lvl="1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大使命的中心。</a:t>
            </a:r>
            <a:r>
              <a:rPr lang="en-US" altLang="zh-TW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〔</a:t>
            </a: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太二十八</a:t>
            </a:r>
            <a:r>
              <a:rPr lang="en-US" altLang="zh-TW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19</a:t>
            </a:r>
            <a:r>
              <a:rPr lang="zh-TW" altLang="en-US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～</a:t>
            </a:r>
            <a:r>
              <a:rPr lang="en-US" altLang="zh-TW" sz="36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20</a:t>
            </a:r>
            <a:r>
              <a:rPr lang="en-US" altLang="zh-TW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〕</a:t>
            </a:r>
            <a:endParaRPr lang="en-US" altLang="zh-TW" sz="3600" dirty="0" smtClean="0">
              <a:latin typeface="Times New Roman" pitchFamily="18" charset="0"/>
              <a:ea typeface="華康楷書體W7(P)" pitchFamily="66" charset="-120"/>
              <a:cs typeface="Times New Roman" pitchFamily="18" charset="0"/>
            </a:endParaRPr>
          </a:p>
          <a:p>
            <a:pPr marL="640080" lvl="1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把人在基督裏完完全全地引到神面前。</a:t>
            </a:r>
            <a:endParaRPr lang="en-US" altLang="zh-TW" sz="36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</a:pPr>
            <a:r>
              <a:rPr lang="en-US" altLang="zh-TW" sz="36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                     </a:t>
            </a:r>
            <a:r>
              <a:rPr lang="en-US" altLang="zh-TW" sz="3600" dirty="0" smtClean="0">
                <a:latin typeface="華康標楷體(P)" pitchFamily="66" charset="-120"/>
                <a:ea typeface="華康標楷體(P)" pitchFamily="66" charset="-120"/>
                <a:cs typeface="華康標楷體(P)" pitchFamily="66" charset="-120"/>
              </a:rPr>
              <a:t>〔</a:t>
            </a:r>
            <a:r>
              <a:rPr lang="zh-TW" altLang="en-US" sz="3600" dirty="0" smtClean="0">
                <a:latin typeface="華康標楷體(P)" pitchFamily="66" charset="-120"/>
                <a:ea typeface="華康標楷體(P)" pitchFamily="66" charset="-120"/>
                <a:cs typeface="華康標楷體(P)" pitchFamily="66" charset="-120"/>
              </a:rPr>
              <a:t>歌羅西書一</a:t>
            </a:r>
            <a:r>
              <a:rPr lang="en-US" sz="3600" dirty="0" smtClean="0">
                <a:latin typeface="Times New Roman" pitchFamily="18" charset="0"/>
                <a:ea typeface="華康標楷體(P)" pitchFamily="66" charset="-120"/>
                <a:cs typeface="Times New Roman" pitchFamily="18" charset="0"/>
              </a:rPr>
              <a:t>28</a:t>
            </a:r>
            <a:r>
              <a:rPr lang="zh-TW" altLang="en-US" sz="3600" dirty="0" smtClean="0">
                <a:latin typeface="Times New Roman" pitchFamily="18" charset="0"/>
                <a:ea typeface="華康標楷體(P)" pitchFamily="66" charset="-120"/>
                <a:cs typeface="Times New Roman" pitchFamily="18" charset="0"/>
              </a:rPr>
              <a:t>～</a:t>
            </a:r>
            <a:r>
              <a:rPr lang="en-US" sz="3600" dirty="0" smtClean="0">
                <a:latin typeface="Times New Roman" pitchFamily="18" charset="0"/>
                <a:ea typeface="華康標楷體(P)" pitchFamily="66" charset="-120"/>
                <a:cs typeface="Times New Roman" pitchFamily="18" charset="0"/>
              </a:rPr>
              <a:t>29</a:t>
            </a:r>
            <a:r>
              <a:rPr lang="en-US" altLang="zh-TW" sz="3600" dirty="0" smtClean="0">
                <a:latin typeface="華康標楷體(P)" pitchFamily="66" charset="-120"/>
                <a:ea typeface="華康標楷體(P)" pitchFamily="66" charset="-120"/>
                <a:cs typeface="華康標楷體(P)" pitchFamily="66" charset="-120"/>
              </a:rPr>
              <a:t>〕</a:t>
            </a:r>
          </a:p>
          <a:p>
            <a:pPr marL="971550" lvl="1" indent="-514350" eaLnBrk="0" hangingPunct="0">
              <a:spcBef>
                <a:spcPts val="1200"/>
              </a:spcBef>
            </a:pPr>
            <a:endParaRPr lang="en-US" altLang="zh-TW" sz="3600" dirty="0" smtClean="0">
              <a:latin typeface="華康標楷體(P)" pitchFamily="66" charset="-120"/>
              <a:ea typeface="華康標楷體(P)" pitchFamily="66" charset="-120"/>
              <a:cs typeface="華康標楷體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67544" y="332656"/>
            <a:ext cx="828092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    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屬靈操練第一個關口 － 自我破碎的操練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 </a:t>
            </a:r>
            <a:r>
              <a:rPr lang="zh-TW" altLang="en-US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馬太福音五</a:t>
            </a:r>
            <a:r>
              <a:rPr lang="en-US" altLang="zh-TW" sz="3200" dirty="0" smtClean="0">
                <a:solidFill>
                  <a:srgbClr val="FFFFFF"/>
                </a:solidFill>
                <a:latin typeface="Times New Roman" pitchFamily="18" charset="0"/>
                <a:ea typeface="華康楷書體W7" pitchFamily="65" charset="-120"/>
                <a:cs typeface="Times New Roman" pitchFamily="18" charset="0"/>
              </a:rPr>
              <a:t>3</a:t>
            </a:r>
            <a:r>
              <a:rPr lang="zh-TW" altLang="en-US" sz="3200" dirty="0" smtClean="0">
                <a:solidFill>
                  <a:srgbClr val="FFFFFF"/>
                </a:solidFill>
                <a:latin typeface="Times New Roman" pitchFamily="18" charset="0"/>
                <a:ea typeface="華康楷書體W7" pitchFamily="65" charset="-120"/>
                <a:cs typeface="Times New Roman" pitchFamily="18" charset="0"/>
              </a:rPr>
              <a:t>～</a:t>
            </a:r>
            <a:r>
              <a:rPr lang="en-US" altLang="zh-TW" sz="3200" dirty="0" smtClean="0">
                <a:solidFill>
                  <a:srgbClr val="FFFFFF"/>
                </a:solidFill>
                <a:latin typeface="Times New Roman" pitchFamily="18" charset="0"/>
                <a:ea typeface="華康楷書體W7" pitchFamily="65" charset="-120"/>
                <a:cs typeface="Times New Roman" pitchFamily="18" charset="0"/>
              </a:rPr>
              <a:t>5</a:t>
            </a:r>
          </a:p>
          <a:p>
            <a:pPr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 以賽亞書五十七</a:t>
            </a:r>
            <a:r>
              <a:rPr lang="en-US" altLang="zh-TW" sz="3200" dirty="0" smtClean="0">
                <a:solidFill>
                  <a:srgbClr val="FFFFFF"/>
                </a:solidFill>
                <a:latin typeface="Times New Roman" pitchFamily="18" charset="0"/>
                <a:ea typeface="華康楷書體W7" pitchFamily="65" charset="-120"/>
                <a:cs typeface="Times New Roman" pitchFamily="18" charset="0"/>
              </a:rPr>
              <a:t>15</a:t>
            </a:r>
          </a:p>
          <a:p>
            <a:pPr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 彌迦書六</a:t>
            </a:r>
            <a:r>
              <a:rPr lang="en-US" altLang="zh-TW" sz="3200" dirty="0" smtClean="0">
                <a:solidFill>
                  <a:srgbClr val="FFFFFF"/>
                </a:solidFill>
                <a:latin typeface="Times New Roman" pitchFamily="18" charset="0"/>
                <a:ea typeface="華康楷書體W7" pitchFamily="65" charset="-120"/>
                <a:cs typeface="Times New Roman" pitchFamily="18" charset="0"/>
              </a:rPr>
              <a:t>8</a:t>
            </a:r>
            <a:r>
              <a:rPr lang="en-US" altLang="zh-TW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 『</a:t>
            </a:r>
            <a:r>
              <a:rPr lang="zh-TW" altLang="en-US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世人哪，耶和華已指示你何為善。他向你所要的是甚麼呢？只要你行公義，好憐憫，存謙卑的心，與你的神同行。</a:t>
            </a:r>
            <a:r>
              <a:rPr lang="en-US" altLang="zh-TW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』</a:t>
            </a:r>
          </a:p>
          <a:p>
            <a:pPr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zh-TW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 </a:t>
            </a:r>
            <a:r>
              <a:rPr lang="zh-TW" altLang="en-US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約翰福音三</a:t>
            </a:r>
            <a:r>
              <a:rPr lang="en-US" altLang="zh-TW" sz="3200" dirty="0" smtClean="0">
                <a:solidFill>
                  <a:srgbClr val="FFFFFF"/>
                </a:solidFill>
                <a:latin typeface="Times New Roman" pitchFamily="18" charset="0"/>
                <a:ea typeface="華康楷書體W7" pitchFamily="65" charset="-120"/>
                <a:cs typeface="Times New Roman" pitchFamily="18" charset="0"/>
              </a:rPr>
              <a:t>29</a:t>
            </a:r>
            <a:r>
              <a:rPr lang="zh-TW" altLang="en-US" sz="3200" dirty="0" smtClean="0">
                <a:solidFill>
                  <a:srgbClr val="FFFFFF"/>
                </a:solidFill>
                <a:latin typeface="Times New Roman" pitchFamily="18" charset="0"/>
                <a:ea typeface="華康楷書體W7" pitchFamily="65" charset="-120"/>
                <a:cs typeface="Times New Roman" pitchFamily="18" charset="0"/>
              </a:rPr>
              <a:t>～</a:t>
            </a:r>
            <a:r>
              <a:rPr lang="en-US" altLang="zh-TW" sz="3200" dirty="0" smtClean="0">
                <a:solidFill>
                  <a:srgbClr val="FFFFFF"/>
                </a:solidFill>
                <a:latin typeface="Times New Roman" pitchFamily="18" charset="0"/>
                <a:ea typeface="華康楷書體W7" pitchFamily="65" charset="-120"/>
                <a:cs typeface="Times New Roman" pitchFamily="18" charset="0"/>
              </a:rPr>
              <a:t>30 </a:t>
            </a:r>
            <a:r>
              <a:rPr lang="en-US" altLang="zh-TW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『</a:t>
            </a:r>
            <a:r>
              <a:rPr lang="zh-TW" altLang="en-US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娶新婦的就是新郎；新郎的朋友站著，聽見新郎的聲音就甚喜樂。故此，我這喜樂滿足了。他必興旺，我必衰微。</a:t>
            </a:r>
            <a:r>
              <a:rPr lang="en-US" altLang="zh-TW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67544" y="332656"/>
            <a:ext cx="8280920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屬靈操練第二個關口 － 像枝子連在葡萄樹上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 </a:t>
            </a:r>
            <a:r>
              <a:rPr lang="zh-TW" altLang="en-US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約翰福音第十五章</a:t>
            </a:r>
            <a:endParaRPr lang="en-US" altLang="zh-TW" sz="3200" dirty="0" smtClean="0">
              <a:solidFill>
                <a:srgbClr val="FFFFFF"/>
              </a:solidFill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lvl="1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常在主裏面：你的靈修生活如何了？可曾每日與主同行。</a:t>
            </a:r>
            <a:endParaRPr lang="en-US" altLang="zh-TW" sz="3200" dirty="0" smtClean="0">
              <a:solidFill>
                <a:srgbClr val="FFFFFF"/>
              </a:solidFill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lvl="1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被神修理乾淨：教會是一間神修理的學校</a:t>
            </a:r>
            <a:endParaRPr lang="en-US" altLang="zh-TW" sz="3200" dirty="0" smtClean="0">
              <a:solidFill>
                <a:srgbClr val="FFFFFF"/>
              </a:solidFill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lvl="1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讓主的話常在我們裏面，遵行主命令，多結果子。</a:t>
            </a:r>
            <a:endParaRPr lang="en-US" altLang="zh-TW" sz="3200" dirty="0" smtClean="0">
              <a:solidFill>
                <a:srgbClr val="FFFFFF"/>
              </a:solidFill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lvl="1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en-US" altLang="zh-TW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『</a:t>
            </a:r>
            <a:r>
              <a:rPr lang="zh-TW" altLang="en-US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你們要彼此相愛，像我愛你們一樣，這是我的命令。</a:t>
            </a:r>
            <a:r>
              <a:rPr lang="en-US" altLang="zh-TW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』</a:t>
            </a:r>
          </a:p>
          <a:p>
            <a:pPr lvl="1" eaLnBrk="0" hangingPunct="0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TW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 </a:t>
            </a:r>
            <a:r>
              <a:rPr lang="zh-TW" altLang="en-US" sz="3200" dirty="0" smtClean="0">
                <a:solidFill>
                  <a:srgbClr val="FFFFFF"/>
                </a:solidFill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成為主的見證。</a:t>
            </a:r>
            <a:endParaRPr lang="en-US" altLang="zh-TW" sz="3200" dirty="0" smtClean="0">
              <a:solidFill>
                <a:srgbClr val="FFFFFF"/>
              </a:solidFill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lvl="1" eaLnBrk="0" hangingPunct="0">
              <a:spcBef>
                <a:spcPts val="1200"/>
              </a:spcBef>
              <a:buFont typeface="Wingdings" pitchFamily="2" charset="2"/>
              <a:buChar char="ü"/>
            </a:pPr>
            <a:endParaRPr lang="en-US" altLang="zh-TW" sz="3200" dirty="0" smtClean="0">
              <a:solidFill>
                <a:srgbClr val="FFFFFF"/>
              </a:solidFill>
              <a:latin typeface="華康特粗楷體" pitchFamily="65" charset="-120"/>
              <a:ea typeface="華康特粗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2314</TotalTime>
  <Words>3354</Words>
  <Application>Microsoft Office PowerPoint</Application>
  <PresentationFormat>On-screen Show (4:3)</PresentationFormat>
  <Paragraphs>168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NJIT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Calvin</dc:creator>
  <cp:lastModifiedBy>Your User Name</cp:lastModifiedBy>
  <cp:revision>300</cp:revision>
  <dcterms:created xsi:type="dcterms:W3CDTF">2006-10-29T06:33:09Z</dcterms:created>
  <dcterms:modified xsi:type="dcterms:W3CDTF">2018-04-14T05:30:34Z</dcterms:modified>
</cp:coreProperties>
</file>